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7" r:id="rId14"/>
    <p:sldId id="282" r:id="rId15"/>
    <p:sldId id="268" r:id="rId16"/>
    <p:sldId id="269" r:id="rId17"/>
    <p:sldId id="271" r:id="rId18"/>
    <p:sldId id="272" r:id="rId19"/>
    <p:sldId id="273" r:id="rId20"/>
    <p:sldId id="286" r:id="rId21"/>
    <p:sldId id="283" r:id="rId22"/>
    <p:sldId id="274" r:id="rId23"/>
    <p:sldId id="275" r:id="rId24"/>
    <p:sldId id="276" r:id="rId25"/>
    <p:sldId id="277" r:id="rId26"/>
    <p:sldId id="278" r:id="rId27"/>
    <p:sldId id="285" r:id="rId28"/>
    <p:sldId id="284" r:id="rId29"/>
    <p:sldId id="279" r:id="rId30"/>
    <p:sldId id="280" r:id="rId31"/>
    <p:sldId id="281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E2C"/>
    <a:srgbClr val="465723"/>
    <a:srgbClr val="39471D"/>
    <a:srgbClr val="21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B470-7265-476E-AEAE-B994A4C99C3B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004D-6DBE-467E-B9C8-3ECFC1EB98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1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6004D-6DBE-467E-B9C8-3ECFC1EB986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3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57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8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79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01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4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5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0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02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6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71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0EC8D-17F2-4955-98FB-8B3A05AE6EC2}" type="datetimeFigureOut">
              <a:rPr lang="es-ES" smtClean="0"/>
              <a:t>06/10/2017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oticsURJC-students/2016-tfg-vanessa-fernandez" TargetMode="External"/><Relationship Id="rId2" Type="http://schemas.openxmlformats.org/officeDocument/2006/relationships/hyperlink" Target="http://jderobot.org/Vmartinezf-tf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71600" y="2276873"/>
            <a:ext cx="6912768" cy="50405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NUEVAS PRÁCTICAS EN EL ENTORNO DOCENTE DE ROBÓTICA JDEROBOT-ACADEMY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8466" y="4437112"/>
            <a:ext cx="5489409" cy="1224136"/>
          </a:xfrm>
        </p:spPr>
        <p:txBody>
          <a:bodyPr>
            <a:normAutofit fontScale="77500" lnSpcReduction="20000"/>
          </a:bodyPr>
          <a:lstStyle/>
          <a:p>
            <a:endParaRPr lang="es-ES" dirty="0" smtClean="0"/>
          </a:p>
          <a:p>
            <a:r>
              <a:rPr lang="es-ES" i="1" dirty="0" smtClean="0">
                <a:solidFill>
                  <a:schemeClr val="tx1"/>
                </a:solidFill>
              </a:rPr>
              <a:t>Vanessa Fernández Martínez</a:t>
            </a:r>
          </a:p>
          <a:p>
            <a:r>
              <a:rPr lang="es-ES" i="1" dirty="0" smtClean="0">
                <a:solidFill>
                  <a:schemeClr val="tx1"/>
                </a:solidFill>
              </a:rPr>
              <a:t>v.fernandezmarti@alumnos.urjc.es</a:t>
            </a:r>
            <a:endParaRPr lang="es-ES" i="1" dirty="0">
              <a:solidFill>
                <a:schemeClr val="tx1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5" y="332656"/>
            <a:ext cx="2448272" cy="108011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26" y="3493692"/>
            <a:ext cx="936104" cy="120875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621755"/>
            <a:ext cx="1905266" cy="95263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6158578" y="602128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smtClean="0">
                <a:latin typeface="+mj-lt"/>
              </a:rPr>
              <a:t>10</a:t>
            </a:r>
            <a:r>
              <a:rPr lang="es-ES" i="1" dirty="0" smtClean="0">
                <a:latin typeface="+mj-lt"/>
              </a:rPr>
              <a:t> </a:t>
            </a:r>
            <a:r>
              <a:rPr lang="es-ES" i="1" dirty="0" smtClean="0">
                <a:latin typeface="+mj-lt"/>
              </a:rPr>
              <a:t>de </a:t>
            </a:r>
            <a:r>
              <a:rPr lang="es-ES" i="1" dirty="0" smtClean="0">
                <a:latin typeface="+mj-lt"/>
              </a:rPr>
              <a:t>octubre </a:t>
            </a:r>
            <a:r>
              <a:rPr lang="es-ES" i="1" dirty="0" smtClean="0">
                <a:latin typeface="+mj-lt"/>
              </a:rPr>
              <a:t>de 2017</a:t>
            </a:r>
            <a:endParaRPr lang="es-E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44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87528"/>
            <a:ext cx="8229600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Generación </a:t>
            </a:r>
            <a:r>
              <a:rPr lang="es-ES" sz="2400" dirty="0"/>
              <a:t>campo ficticio de </a:t>
            </a:r>
            <a:r>
              <a:rPr lang="es-ES" sz="2400" dirty="0" smtClean="0"/>
              <a:t>navegación global.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Penalización </a:t>
            </a:r>
            <a:r>
              <a:rPr lang="es-ES" sz="2400" dirty="0"/>
              <a:t>por </a:t>
            </a:r>
            <a:r>
              <a:rPr lang="es-ES" sz="2400" dirty="0" smtClean="0"/>
              <a:t>cercanía </a:t>
            </a:r>
            <a:r>
              <a:rPr lang="es-ES" sz="2400" dirty="0"/>
              <a:t>de </a:t>
            </a:r>
            <a:r>
              <a:rPr lang="es-ES" sz="2400" dirty="0" smtClean="0"/>
              <a:t>obstáculos.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Cálculo de ruta ideal.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115616" y="1603475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referencia: Planificación</a:t>
            </a:r>
            <a:endParaRPr lang="es-ES" sz="32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069609"/>
            <a:ext cx="2061413" cy="241737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778498"/>
            <a:ext cx="2702234" cy="27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57405" y="3152725"/>
            <a:ext cx="7643192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Emplea información de la planificación.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Estimar posición del robot.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En cada iteración un objetivo.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840867" y="2026921"/>
            <a:ext cx="54622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referencia: Pilotaje</a:t>
            </a:r>
            <a:endParaRPr lang="es-ES" sz="3200" dirty="0"/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73452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pic>
        <p:nvPicPr>
          <p:cNvPr id="9" name="8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7" y="2322023"/>
            <a:ext cx="4176464" cy="1670586"/>
          </a:xfrm>
        </p:spPr>
      </p:pic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501145" y="1491750"/>
            <a:ext cx="3962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26" y="2420888"/>
            <a:ext cx="3923438" cy="188881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34" y="4437112"/>
            <a:ext cx="4608511" cy="201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411760" y="1631122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12</a:t>
            </a:r>
            <a:endParaRPr lang="es-ES" dirty="0"/>
          </a:p>
        </p:txBody>
      </p:sp>
      <p:pic>
        <p:nvPicPr>
          <p:cNvPr id="5" name="GPP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5656" y="2536573"/>
            <a:ext cx="6223618" cy="3501093"/>
          </a:xfrm>
        </p:spPr>
      </p:pic>
    </p:spTree>
    <p:extLst>
      <p:ext uri="{BB962C8B-B14F-4D97-AF65-F5344CB8AC3E}">
        <p14:creationId xmlns:p14="http://schemas.microsoft.com/office/powerpoint/2010/main" val="15898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pic>
        <p:nvPicPr>
          <p:cNvPr id="4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5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cxnSp>
        <p:nvCxnSpPr>
          <p:cNvPr id="6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2483768" y="1895708"/>
            <a:ext cx="39140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Evaluador </a:t>
            </a:r>
            <a:r>
              <a:rPr lang="es-ES" sz="3200" b="1" dirty="0">
                <a:solidFill>
                  <a:srgbClr val="586E2C"/>
                </a:solidFill>
              </a:rPr>
              <a:t>automático</a:t>
            </a:r>
            <a:endParaRPr lang="es-ES" sz="3200" dirty="0"/>
          </a:p>
          <a:p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13</a:t>
            </a:r>
            <a:endParaRPr lang="es-ES" dirty="0"/>
          </a:p>
        </p:txBody>
      </p:sp>
      <p:pic>
        <p:nvPicPr>
          <p:cNvPr id="9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44" y="2846583"/>
            <a:ext cx="6326611" cy="319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28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50943" y="2097360"/>
            <a:ext cx="8229600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Robot empleado: </a:t>
            </a:r>
            <a:r>
              <a:rPr lang="es-ES" sz="2400" dirty="0" err="1" smtClean="0"/>
              <a:t>Roomba</a:t>
            </a:r>
            <a:r>
              <a:rPr lang="es-ES" sz="2400" dirty="0"/>
              <a:t>:</a:t>
            </a:r>
            <a:endParaRPr lang="es-ES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000" dirty="0" smtClean="0"/>
              <a:t>Sensor láser.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000" dirty="0" smtClean="0"/>
              <a:t>Sensor </a:t>
            </a:r>
            <a:r>
              <a:rPr lang="es-ES" sz="2000" dirty="0" err="1" smtClean="0"/>
              <a:t>bumper</a:t>
            </a:r>
            <a:r>
              <a:rPr lang="es-ES" sz="20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 Modelo de casa.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Mundo de </a:t>
            </a:r>
            <a:r>
              <a:rPr lang="es-ES" sz="2400" dirty="0" err="1" smtClean="0"/>
              <a:t>Gazebo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14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3059832" y="1484784"/>
            <a:ext cx="2726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Infraestructura</a:t>
            </a:r>
          </a:p>
          <a:p>
            <a:endParaRPr lang="es-ES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6" y="4524790"/>
            <a:ext cx="2193110" cy="173959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524790"/>
            <a:ext cx="3096344" cy="1741694"/>
          </a:xfrm>
          <a:prstGeom prst="rect">
            <a:avLst/>
          </a:prstGeom>
        </p:spPr>
      </p:pic>
      <p:pic>
        <p:nvPicPr>
          <p:cNvPr id="11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GUI: visor de parámetros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API de sensores y actuadores.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Código auxiliar.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15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051720" y="1655482"/>
            <a:ext cx="4302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Componente académico</a:t>
            </a:r>
            <a:endParaRPr lang="es-ES" dirty="0"/>
          </a:p>
        </p:txBody>
      </p:sp>
      <p:pic>
        <p:nvPicPr>
          <p:cNvPr id="11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09" y="3832228"/>
            <a:ext cx="4190676" cy="26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15597" y="2459536"/>
            <a:ext cx="8229600" cy="3633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Objetivo: recorrer el mayor porcentaje de casa.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El algoritmo sin </a:t>
            </a:r>
            <a:r>
              <a:rPr lang="es-ES" sz="2400" dirty="0" err="1" smtClean="0"/>
              <a:t>autolocalización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Algoritmo de modelos 500, 600, 700 y 800 de </a:t>
            </a:r>
            <a:r>
              <a:rPr lang="es-ES" sz="2400" dirty="0" err="1" smtClean="0"/>
              <a:t>Roomba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16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267744" y="1622764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9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0" y="4011869"/>
            <a:ext cx="6336704" cy="22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3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61792" y="2996952"/>
            <a:ext cx="8229600" cy="3633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1: patrón espiral.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2: Recorrer perímetro.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3: Cruce de habitación.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267744" y="1980873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9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6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pic>
        <p:nvPicPr>
          <p:cNvPr id="9" name="8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5" y="2302102"/>
            <a:ext cx="1887594" cy="1876358"/>
          </a:xfrm>
        </p:spPr>
      </p:pic>
      <p:cxnSp>
        <p:nvCxnSpPr>
          <p:cNvPr id="4" name="3 Conector recto"/>
          <p:cNvCxnSpPr/>
          <p:nvPr/>
        </p:nvCxnSpPr>
        <p:spPr>
          <a:xfrm>
            <a:off x="457200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18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483768" y="1468119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0" y="4437112"/>
            <a:ext cx="1889076" cy="187220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329893"/>
            <a:ext cx="4808560" cy="38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1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Introducción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Objetivos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Infraestructura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Práctica: </a:t>
            </a:r>
            <a:r>
              <a:rPr lang="es-ES" dirty="0" err="1"/>
              <a:t>TeleTaxi</a:t>
            </a:r>
            <a:r>
              <a:rPr lang="es-ES" dirty="0"/>
              <a:t> </a:t>
            </a:r>
            <a:endParaRPr lang="es-E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Práctica: </a:t>
            </a:r>
            <a:r>
              <a:rPr lang="es-ES" dirty="0"/>
              <a:t>Aspiradora autónoma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Práctica: </a:t>
            </a:r>
            <a:r>
              <a:rPr lang="es-ES" dirty="0"/>
              <a:t>Aparcamiento automático </a:t>
            </a:r>
            <a:endParaRPr lang="es-E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3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7200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483768" y="1660758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Solución de </a:t>
            </a:r>
            <a:r>
              <a:rPr lang="es-ES" sz="3200" b="1" dirty="0" smtClean="0">
                <a:solidFill>
                  <a:srgbClr val="586E2C"/>
                </a:solidFill>
              </a:rPr>
              <a:t>referencia</a:t>
            </a:r>
            <a:endParaRPr lang="es-ES" sz="3200" dirty="0"/>
          </a:p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19</a:t>
            </a:r>
            <a:endParaRPr lang="es-ES" dirty="0"/>
          </a:p>
        </p:txBody>
      </p:sp>
      <p:pic>
        <p:nvPicPr>
          <p:cNvPr id="10" name="Vacuum_clean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3800" y="2522532"/>
            <a:ext cx="6334544" cy="3563493"/>
          </a:xfrm>
        </p:spPr>
      </p:pic>
    </p:spTree>
    <p:extLst>
      <p:ext uri="{BB962C8B-B14F-4D97-AF65-F5344CB8AC3E}">
        <p14:creationId xmlns:p14="http://schemas.microsoft.com/office/powerpoint/2010/main" val="59846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Aspiradora autónoma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97503" y="2379627"/>
            <a:ext cx="8229600" cy="3888432"/>
          </a:xfrm>
        </p:spPr>
        <p:txBody>
          <a:bodyPr/>
          <a:lstStyle/>
          <a:p>
            <a:pPr marL="0" indent="0" algn="just">
              <a:buNone/>
            </a:pPr>
            <a:endParaRPr lang="es-ES" sz="2400" dirty="0"/>
          </a:p>
          <a:p>
            <a:pPr marL="0" indent="0" algn="just">
              <a:buNone/>
            </a:pP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2614990" y="1669557"/>
            <a:ext cx="39140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Evaluador automático</a:t>
            </a:r>
            <a:endParaRPr lang="es-ES" sz="3200" dirty="0"/>
          </a:p>
          <a:p>
            <a:endParaRPr lang="es-ES" dirty="0"/>
          </a:p>
        </p:txBody>
      </p:sp>
      <p:pic>
        <p:nvPicPr>
          <p:cNvPr id="6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6" y="506571"/>
            <a:ext cx="1364284" cy="601890"/>
          </a:xfrm>
          <a:prstGeom prst="rect">
            <a:avLst/>
          </a:prstGeom>
        </p:spPr>
      </p:pic>
      <p:cxnSp>
        <p:nvCxnSpPr>
          <p:cNvPr id="8" name="3 Conector recto"/>
          <p:cNvCxnSpPr/>
          <p:nvPr/>
        </p:nvCxnSpPr>
        <p:spPr>
          <a:xfrm>
            <a:off x="457200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601397"/>
            <a:ext cx="4827771" cy="3761706"/>
          </a:xfrm>
          <a:prstGeom prst="rect">
            <a:avLst/>
          </a:prstGeo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8254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68225" y="2347814"/>
            <a:ext cx="5472844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Robot: </a:t>
            </a:r>
            <a:r>
              <a:rPr lang="es-ES" sz="2400" dirty="0" err="1" smtClean="0"/>
              <a:t>Taxi_Holo_Laser</a:t>
            </a:r>
            <a:r>
              <a:rPr lang="es-ES" sz="24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2000" dirty="0" smtClean="0"/>
              <a:t>3 sensores láser.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Modelo de acera.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Modelo: </a:t>
            </a:r>
            <a:r>
              <a:rPr lang="es-ES" sz="2400" dirty="0" err="1" smtClean="0"/>
              <a:t>carNoMotor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Mundo de </a:t>
            </a:r>
            <a:r>
              <a:rPr lang="es-ES" sz="2400" dirty="0" err="1" smtClean="0"/>
              <a:t>Gazebo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21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3203848" y="1556792"/>
            <a:ext cx="2726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Infraestructura</a:t>
            </a:r>
          </a:p>
          <a:p>
            <a:endParaRPr lang="es-ES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686" y="2342307"/>
            <a:ext cx="3196340" cy="193005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33" y="4563115"/>
            <a:ext cx="3420084" cy="1462433"/>
          </a:xfrm>
          <a:prstGeom prst="rect">
            <a:avLst/>
          </a:prstGeom>
        </p:spPr>
      </p:pic>
      <p:pic>
        <p:nvPicPr>
          <p:cNvPr id="11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65" y="484946"/>
            <a:ext cx="1364284" cy="601890"/>
          </a:xfrm>
          <a:prstGeom prst="rect">
            <a:avLst/>
          </a:prstGeom>
        </p:spPr>
      </p:pic>
      <p:pic>
        <p:nvPicPr>
          <p:cNvPr id="12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73760" y="2322034"/>
            <a:ext cx="7499176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GUI: visor </a:t>
            </a:r>
            <a:r>
              <a:rPr lang="es-ES" sz="2400" dirty="0" smtClean="0"/>
              <a:t>gráfico de </a:t>
            </a:r>
            <a:r>
              <a:rPr lang="es-ES" sz="2400" dirty="0"/>
              <a:t>parámetros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API de sensores y actuadores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Código auxiliar.</a:t>
            </a: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22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2250804" y="1560275"/>
            <a:ext cx="43023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Componente académico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52" y="4041212"/>
            <a:ext cx="6039337" cy="2166261"/>
          </a:xfrm>
          <a:prstGeom prst="rect">
            <a:avLst/>
          </a:prstGeom>
        </p:spPr>
      </p:pic>
      <p:pic>
        <p:nvPicPr>
          <p:cNvPr id="12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  <p:pic>
        <p:nvPicPr>
          <p:cNvPr id="13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165" y="484946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83816" y="2761364"/>
            <a:ext cx="8229600" cy="35898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Objetivo: encontrar plaza de aparcamiento y aparcar.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Datos sensoriales.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Orientación del taxi.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Solución “ad hoc”.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23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411760" y="1872059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9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84946"/>
            <a:ext cx="1364284" cy="601890"/>
          </a:xfrm>
          <a:prstGeom prst="rect">
            <a:avLst/>
          </a:prstGeom>
        </p:spPr>
      </p:pic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85877" y="2579067"/>
            <a:ext cx="8229600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1: velocidad constante.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2: Para.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3: Giro atrás hacia derecha.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4: Giro atrás hacia izquierda.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Estado 5: Rectificación.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24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2590512" y="1705340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  <p:pic>
        <p:nvPicPr>
          <p:cNvPr id="11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84946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pic>
        <p:nvPicPr>
          <p:cNvPr id="9" name="8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67002"/>
            <a:ext cx="2467892" cy="1361245"/>
          </a:xfrm>
        </p:spPr>
      </p:pic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58" y="491957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25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483769" y="1525793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99" y="2467002"/>
            <a:ext cx="2470696" cy="1361244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467002"/>
            <a:ext cx="2332796" cy="1377779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4221089"/>
            <a:ext cx="2592288" cy="1628054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46" y="4221089"/>
            <a:ext cx="2693742" cy="16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84946"/>
            <a:ext cx="1364284" cy="60189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11760" y="1483614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26</a:t>
            </a:r>
            <a:endParaRPr lang="es-ES" dirty="0"/>
          </a:p>
        </p:txBody>
      </p:sp>
      <p:cxnSp>
        <p:nvCxnSpPr>
          <p:cNvPr id="9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Autopark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4311" y="2345388"/>
            <a:ext cx="6583871" cy="3703753"/>
          </a:xfrm>
        </p:spPr>
      </p:pic>
    </p:spTree>
    <p:extLst>
      <p:ext uri="{BB962C8B-B14F-4D97-AF65-F5344CB8AC3E}">
        <p14:creationId xmlns:p14="http://schemas.microsoft.com/office/powerpoint/2010/main" val="60663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Aparcamiento automático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2555776" y="1732873"/>
            <a:ext cx="39140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Evaluador automático</a:t>
            </a:r>
            <a:endParaRPr lang="es-ES" sz="3200" dirty="0"/>
          </a:p>
          <a:p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1178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84" y="484946"/>
            <a:ext cx="1364284" cy="601890"/>
          </a:xfrm>
          <a:prstGeom prst="rect">
            <a:avLst/>
          </a:prstGeom>
        </p:spPr>
      </p:pic>
      <p:cxnSp>
        <p:nvCxnSpPr>
          <p:cNvPr id="7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573013"/>
            <a:ext cx="5641327" cy="3598084"/>
          </a:xfrm>
          <a:prstGeom prst="rect">
            <a:avLst/>
          </a:prstGeom>
        </p:spPr>
      </p:pic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9571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426598"/>
            <a:ext cx="8229600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b="1" dirty="0" smtClean="0"/>
              <a:t>Objetivo cumplido: </a:t>
            </a:r>
            <a:r>
              <a:rPr lang="es-ES" sz="2400" dirty="0" smtClean="0"/>
              <a:t>Ampliar y mejorar el conjunto de prácticas </a:t>
            </a:r>
            <a:r>
              <a:rPr lang="es-ES" sz="2400" dirty="0" err="1" smtClean="0"/>
              <a:t>JdeRobot-Academy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“</a:t>
            </a:r>
            <a:r>
              <a:rPr lang="es-ES" sz="2400" dirty="0" err="1"/>
              <a:t>TeleTaxi</a:t>
            </a:r>
            <a:r>
              <a:rPr lang="es-ES" sz="2400" dirty="0"/>
              <a:t>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“</a:t>
            </a:r>
            <a:r>
              <a:rPr lang="es-ES" sz="2400" dirty="0"/>
              <a:t>Aspiradora autónoma” 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“Aparcamiento automático”.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28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366380" y="1582778"/>
            <a:ext cx="24112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Conclusiones</a:t>
            </a:r>
            <a:endParaRPr lang="es-ES" sz="3200" dirty="0"/>
          </a:p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763617" y="4797152"/>
            <a:ext cx="7616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accent5">
                    <a:lumMod val="50000"/>
                  </a:schemeClr>
                </a:solidFill>
              </a:rPr>
              <a:t>Enunciado     Infraestructura     Componente     Solución de     Evaluador</a:t>
            </a:r>
          </a:p>
          <a:p>
            <a:r>
              <a:rPr lang="es-E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5">
                    <a:lumMod val="50000"/>
                  </a:schemeClr>
                </a:solidFill>
              </a:rPr>
              <a:t>                                                        Académico        referencia      automático</a:t>
            </a:r>
            <a:endParaRPr lang="es-E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035299"/>
              </p:ext>
            </p:extLst>
          </p:nvPr>
        </p:nvGraphicFramePr>
        <p:xfrm>
          <a:off x="785091" y="4725144"/>
          <a:ext cx="7583054" cy="936104"/>
        </p:xfrm>
        <a:graphic>
          <a:graphicData uri="http://schemas.openxmlformats.org/drawingml/2006/table">
            <a:tbl>
              <a:tblPr/>
              <a:tblGrid>
                <a:gridCol w="1338637">
                  <a:extLst>
                    <a:ext uri="{9D8B030D-6E8A-4147-A177-3AD203B41FA5}">
                      <a16:colId xmlns:a16="http://schemas.microsoft.com/office/drawing/2014/main" val="181380496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49004937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14198810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778819749"/>
                    </a:ext>
                  </a:extLst>
                </a:gridCol>
                <a:gridCol w="1419881">
                  <a:extLst>
                    <a:ext uri="{9D8B030D-6E8A-4147-A177-3AD203B41FA5}">
                      <a16:colId xmlns:a16="http://schemas.microsoft.com/office/drawing/2014/main" val="121724974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64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46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Introducción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73225" y="2105334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 smtClean="0"/>
              <a:t>Robots de servicio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 smtClean="0"/>
              <a:t>Robots industriales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 smtClean="0"/>
              <a:t>Robots médicos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 smtClean="0"/>
              <a:t>Robots militares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 smtClean="0"/>
              <a:t>Robots en docencia</a:t>
            </a:r>
            <a:endParaRPr lang="es-ES" sz="2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5" y="1844825"/>
            <a:ext cx="1416685" cy="158417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60" y="2216317"/>
            <a:ext cx="1575705" cy="108012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474791"/>
            <a:ext cx="1184917" cy="1368152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43" y="3528720"/>
            <a:ext cx="1324767" cy="147370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27" y="5063598"/>
            <a:ext cx="2049973" cy="125304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43" y="5063598"/>
            <a:ext cx="1709338" cy="9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71600" y="2654532"/>
            <a:ext cx="8229600" cy="38632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Uso de robots reales.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“</a:t>
            </a:r>
            <a:r>
              <a:rPr lang="es-ES" sz="2400" dirty="0" err="1" smtClean="0"/>
              <a:t>TeleTaxi</a:t>
            </a:r>
            <a:r>
              <a:rPr lang="es-ES" sz="2400" dirty="0" smtClean="0"/>
              <a:t>”: otras técnicas de </a:t>
            </a:r>
            <a:r>
              <a:rPr lang="es-ES" sz="2400" dirty="0" smtClean="0"/>
              <a:t>planificación.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“</a:t>
            </a:r>
            <a:r>
              <a:rPr lang="es-ES" sz="2400" dirty="0"/>
              <a:t>Aparcamiento automático</a:t>
            </a:r>
            <a:r>
              <a:rPr lang="es-ES" sz="2400" dirty="0" smtClean="0"/>
              <a:t>”: Planificación </a:t>
            </a:r>
            <a:r>
              <a:rPr lang="es-ES" sz="2400" dirty="0" smtClean="0"/>
              <a:t>con OMPL.</a:t>
            </a:r>
            <a:endParaRPr lang="es-ES" sz="2400" dirty="0" smtClean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29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098584" y="1771808"/>
            <a:ext cx="29468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Trabajos futuros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694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Enlaces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9115" y="3011442"/>
            <a:ext cx="8037685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Mediawiki</a:t>
            </a:r>
            <a:r>
              <a:rPr lang="es-ES" sz="2400" dirty="0"/>
              <a:t>: </a:t>
            </a:r>
            <a:r>
              <a:rPr lang="es-ES" sz="2400" dirty="0">
                <a:hlinkClick r:id="rId2"/>
              </a:rPr>
              <a:t>http://</a:t>
            </a:r>
            <a:r>
              <a:rPr lang="es-ES" sz="2400" dirty="0" smtClean="0">
                <a:hlinkClick r:id="rId2"/>
              </a:rPr>
              <a:t>jderobot.org/Vmartinezf-tfg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Repositorio: </a:t>
            </a:r>
            <a:r>
              <a:rPr lang="es-ES" sz="2400" dirty="0">
                <a:hlinkClick r:id="rId3"/>
              </a:rPr>
              <a:t>https://</a:t>
            </a:r>
            <a:r>
              <a:rPr lang="es-ES" sz="2400" dirty="0" smtClean="0">
                <a:hlinkClick r:id="rId3"/>
              </a:rPr>
              <a:t>github.com/RoboticsURJC-students/2016-tfg-vanessa-fernandez</a:t>
            </a: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30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707904" y="1963603"/>
            <a:ext cx="14494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Enlaces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680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Introducción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708920"/>
            <a:ext cx="5770984" cy="34172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Entorno docente de robótica universitaria orientado a la práctica.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Inteligencia de los </a:t>
            </a:r>
            <a:r>
              <a:rPr lang="es-ES" sz="2400" dirty="0" smtClean="0"/>
              <a:t>robots (no middleware).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Prácticas de drones, coches, visión...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Emplea </a:t>
            </a:r>
            <a:r>
              <a:rPr lang="es-ES" sz="2400" dirty="0" err="1" smtClean="0"/>
              <a:t>Gazebo</a:t>
            </a:r>
            <a:r>
              <a:rPr lang="es-ES" sz="2400" dirty="0"/>
              <a:t> </a:t>
            </a:r>
            <a:r>
              <a:rPr lang="es-ES" sz="2400" dirty="0" smtClean="0"/>
              <a:t>y Python.</a:t>
            </a:r>
            <a:endParaRPr lang="es-ES" sz="24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411760" y="1825666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rgbClr val="586E2C"/>
                </a:solidFill>
              </a:rPr>
              <a:t>JdeRobot-Academy</a:t>
            </a:r>
            <a:endParaRPr lang="es-ES" sz="3200" b="1" dirty="0">
              <a:solidFill>
                <a:srgbClr val="586E2C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629806"/>
            <a:ext cx="2413718" cy="31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75654" y="1964779"/>
            <a:ext cx="8229600" cy="3993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i="1" dirty="0">
                <a:solidFill>
                  <a:srgbClr val="FF0000"/>
                </a:solidFill>
              </a:rPr>
              <a:t>Aumentar prácticas de </a:t>
            </a:r>
            <a:r>
              <a:rPr lang="es-ES" b="1" i="1" dirty="0" err="1" smtClean="0">
                <a:solidFill>
                  <a:srgbClr val="FF0000"/>
                </a:solidFill>
              </a:rPr>
              <a:t>JdeRobot-Academy</a:t>
            </a:r>
            <a:endParaRPr lang="es-ES" b="1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ES" sz="2000" b="1" dirty="0" smtClean="0">
              <a:solidFill>
                <a:srgbClr val="586E2C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TeleTaxi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Aspiradora autónoma.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Aparcamiento </a:t>
            </a:r>
            <a:r>
              <a:rPr lang="es-ES" sz="2400" dirty="0"/>
              <a:t>automático</a:t>
            </a:r>
            <a:r>
              <a:rPr lang="es-ES" sz="2400" dirty="0" smtClean="0"/>
              <a:t>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4</a:t>
            </a:r>
            <a:endParaRPr lang="es-ES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51447" y="4725144"/>
            <a:ext cx="7616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accent5">
                    <a:lumMod val="50000"/>
                  </a:schemeClr>
                </a:solidFill>
              </a:rPr>
              <a:t>Enunciado     Infraestructura     Componente     Solución de     Evaluador</a:t>
            </a:r>
          </a:p>
          <a:p>
            <a:r>
              <a:rPr lang="es-E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5">
                    <a:lumMod val="50000"/>
                  </a:schemeClr>
                </a:solidFill>
              </a:rPr>
              <a:t>                                                        Académico        referencia      automático</a:t>
            </a:r>
            <a:endParaRPr lang="es-E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59749"/>
              </p:ext>
            </p:extLst>
          </p:nvPr>
        </p:nvGraphicFramePr>
        <p:xfrm>
          <a:off x="453780" y="4581128"/>
          <a:ext cx="7790628" cy="1080120"/>
        </p:xfrm>
        <a:graphic>
          <a:graphicData uri="http://schemas.openxmlformats.org/drawingml/2006/table">
            <a:tbl>
              <a:tblPr/>
              <a:tblGrid>
                <a:gridCol w="1381916">
                  <a:extLst>
                    <a:ext uri="{9D8B030D-6E8A-4147-A177-3AD203B41FA5}">
                      <a16:colId xmlns:a16="http://schemas.microsoft.com/office/drawing/2014/main" val="23764638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976645375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961811887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18070206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136833061"/>
                    </a:ext>
                  </a:extLst>
                </a:gridCol>
              </a:tblGrid>
              <a:tr h="108012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86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70C0"/>
                </a:solidFill>
              </a:rPr>
              <a:t>Infraestructura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79516" y="2404399"/>
            <a:ext cx="8229600" cy="3633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JdeRobot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Gazebo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OpenCV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 smtClean="0"/>
              <a:t>PyQt</a:t>
            </a:r>
            <a:endParaRPr lang="es-E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342274"/>
            <a:ext cx="1605526" cy="160552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411761"/>
            <a:ext cx="1176689" cy="144928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376433"/>
            <a:ext cx="1008112" cy="12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440458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Robot empleado: </a:t>
            </a:r>
            <a:r>
              <a:rPr lang="es-ES" sz="2400" dirty="0" err="1" smtClean="0"/>
              <a:t>taxi_holo</a:t>
            </a:r>
            <a:r>
              <a:rPr lang="es-ES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Modelo de ciudad: </a:t>
            </a:r>
            <a:r>
              <a:rPr lang="es-ES" sz="2400" dirty="0" err="1" smtClean="0"/>
              <a:t>cityLarge</a:t>
            </a:r>
            <a:r>
              <a:rPr lang="es-ES" sz="2400" dirty="0" smtClean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Mundo </a:t>
            </a:r>
            <a:r>
              <a:rPr lang="es-ES" sz="2400" dirty="0" err="1" smtClean="0"/>
              <a:t>Gazebo</a:t>
            </a:r>
            <a:r>
              <a:rPr lang="es-ES" sz="2400" dirty="0" smtClean="0"/>
              <a:t>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303149" y="1556792"/>
            <a:ext cx="2726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Infraestructura</a:t>
            </a:r>
            <a:endParaRPr lang="es-ES" sz="3200" b="1" dirty="0">
              <a:solidFill>
                <a:srgbClr val="586E2C"/>
              </a:solidFill>
            </a:endParaRPr>
          </a:p>
          <a:p>
            <a:endParaRPr lang="es-ES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221088"/>
            <a:ext cx="2725766" cy="1656184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198647"/>
            <a:ext cx="3062274" cy="17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1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49115" y="2375884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GUI: visor de parámetros.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API de sensores y actuadores.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Código auxiliar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2051720" y="1665155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Componente académico</a:t>
            </a:r>
            <a:endParaRPr lang="es-ES" sz="32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795380"/>
            <a:ext cx="4592458" cy="27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70C0"/>
                </a:solidFill>
              </a:rPr>
              <a:t>TeleTaxi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03637" y="2909912"/>
            <a:ext cx="8229600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Conoce el mapa.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GPS.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Destino fijado por el usuario.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smtClean="0"/>
              <a:t>Planificación </a:t>
            </a:r>
            <a:r>
              <a:rPr lang="es-ES" sz="2400" dirty="0" smtClean="0"/>
              <a:t>+ pilotaje</a:t>
            </a:r>
            <a:r>
              <a:rPr lang="es-ES" sz="2400" dirty="0" smtClean="0"/>
              <a:t>.</a:t>
            </a:r>
            <a:endParaRPr lang="es-ES" sz="2400" dirty="0" smtClean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483768" y="1980873"/>
            <a:ext cx="396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586E2C"/>
                </a:solidFill>
              </a:rPr>
              <a:t>Solución de referencia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03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</TotalTime>
  <Words>554</Words>
  <Application>Microsoft Office PowerPoint</Application>
  <PresentationFormat>Presentación en pantalla (4:3)</PresentationFormat>
  <Paragraphs>178</Paragraphs>
  <Slides>31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Tema de Office</vt:lpstr>
      <vt:lpstr>NUEVAS PRÁCTICAS EN EL ENTORNO DOCENTE DE ROBÓTICA JDEROBOT-ACADEMY</vt:lpstr>
      <vt:lpstr>Índice</vt:lpstr>
      <vt:lpstr>Introducción</vt:lpstr>
      <vt:lpstr>Introducción</vt:lpstr>
      <vt:lpstr>Objetivos</vt:lpstr>
      <vt:lpstr>Infraestructura</vt:lpstr>
      <vt:lpstr>TeleTaxi</vt:lpstr>
      <vt:lpstr>TeleTaxi</vt:lpstr>
      <vt:lpstr>TeleTaxi</vt:lpstr>
      <vt:lpstr>TeleTaxi</vt:lpstr>
      <vt:lpstr>TeleTaxi</vt:lpstr>
      <vt:lpstr>TeleTaxi</vt:lpstr>
      <vt:lpstr>TeleTaxi</vt:lpstr>
      <vt:lpstr>TeleTaxi</vt:lpstr>
      <vt:lpstr>Aspiradora autónoma </vt:lpstr>
      <vt:lpstr>Aspiradora autónoma </vt:lpstr>
      <vt:lpstr>Aspiradora autónoma </vt:lpstr>
      <vt:lpstr>Aspiradora autónoma </vt:lpstr>
      <vt:lpstr>Aspiradora autónoma </vt:lpstr>
      <vt:lpstr>Aspiradora autónoma </vt:lpstr>
      <vt:lpstr>Aspiradora autónoma </vt:lpstr>
      <vt:lpstr>Aparcamiento automático</vt:lpstr>
      <vt:lpstr>Aparcamiento automático</vt:lpstr>
      <vt:lpstr>Aparcamiento automático</vt:lpstr>
      <vt:lpstr>Aparcamiento automático</vt:lpstr>
      <vt:lpstr>Aparcamiento automático</vt:lpstr>
      <vt:lpstr>Aparcamiento automático</vt:lpstr>
      <vt:lpstr>Aparcamiento automático</vt:lpstr>
      <vt:lpstr>Conclusiones</vt:lpstr>
      <vt:lpstr>Conclusiones</vt:lpstr>
      <vt:lpstr>Enlaces</vt:lpstr>
    </vt:vector>
  </TitlesOfParts>
  <Company>U. Carlos III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vanessa_1895@msn.com</cp:lastModifiedBy>
  <cp:revision>182</cp:revision>
  <dcterms:created xsi:type="dcterms:W3CDTF">2017-09-05T16:49:44Z</dcterms:created>
  <dcterms:modified xsi:type="dcterms:W3CDTF">2017-10-06T08:48:26Z</dcterms:modified>
</cp:coreProperties>
</file>